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2A6252-D21C-48E1-8EBF-03798CAF72A1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795CF-817B-40B0-A455-5B52D107267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E8C61-F7E0-4490-BF93-FD5172E763BA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55766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E8C61-F7E0-4490-BF93-FD5172E763BA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89614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69A4-1F4D-4F8A-8E68-CE17277725DA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79E6-DC6F-4556-829F-5523EB261C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69A4-1F4D-4F8A-8E68-CE17277725DA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79E6-DC6F-4556-829F-5523EB261C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69A4-1F4D-4F8A-8E68-CE17277725DA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79E6-DC6F-4556-829F-5523EB261C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1055"/>
            <a:ext cx="9144000" cy="685589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-4397" y="1055"/>
            <a:ext cx="9144000" cy="6855890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8042788" y="6529388"/>
            <a:ext cx="632144" cy="400800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5432" y="6532832"/>
            <a:ext cx="476011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defRPr>
            </a:lvl1pPr>
          </a:lstStyle>
          <a:p>
            <a:fld id="{CE55028F-DC82-4664-8C88-6DBFC515555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53E4C8B-3F7D-764C-A646-DB29CB65881B}"/>
              </a:ext>
            </a:extLst>
          </p:cNvPr>
          <p:cNvSpPr txBox="1"/>
          <p:nvPr userDrawn="1"/>
        </p:nvSpPr>
        <p:spPr>
          <a:xfrm>
            <a:off x="4396" y="6670915"/>
            <a:ext cx="386940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ko-KR" sz="700" kern="1200" dirty="0">
                <a:solidFill>
                  <a:srgbClr val="5F5F5F"/>
                </a:solidFill>
                <a:effectLst/>
                <a:latin typeface="+mj-ea"/>
                <a:ea typeface="+mj-ea"/>
                <a:cs typeface="+mn-cs"/>
              </a:rPr>
              <a:t>Coupang Confidential and Proprietary </a:t>
            </a:r>
            <a:endParaRPr lang="ko-KR" altLang="en-US" sz="400" dirty="0">
              <a:solidFill>
                <a:srgbClr val="5F5F5F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981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69A4-1F4D-4F8A-8E68-CE17277725DA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79E6-DC6F-4556-829F-5523EB261C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69A4-1F4D-4F8A-8E68-CE17277725DA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79E6-DC6F-4556-829F-5523EB261C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69A4-1F4D-4F8A-8E68-CE17277725DA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79E6-DC6F-4556-829F-5523EB261C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69A4-1F4D-4F8A-8E68-CE17277725DA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79E6-DC6F-4556-829F-5523EB261C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69A4-1F4D-4F8A-8E68-CE17277725DA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79E6-DC6F-4556-829F-5523EB261C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69A4-1F4D-4F8A-8E68-CE17277725DA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79E6-DC6F-4556-829F-5523EB261C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69A4-1F4D-4F8A-8E68-CE17277725DA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79E6-DC6F-4556-829F-5523EB261C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69A4-1F4D-4F8A-8E68-CE17277725DA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79E6-DC6F-4556-829F-5523EB261C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069A4-1F4D-4F8A-8E68-CE17277725DA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F79E6-DC6F-4556-829F-5523EB261C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01548" y="555573"/>
            <a:ext cx="31172" cy="201673"/>
          </a:xfrm>
          <a:prstGeom prst="rect">
            <a:avLst/>
          </a:prstGeom>
          <a:solidFill>
            <a:srgbClr val="5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49" name="슬라이드 번호 개체 틀 48"/>
          <p:cNvSpPr>
            <a:spLocks noGrp="1"/>
          </p:cNvSpPr>
          <p:nvPr>
            <p:ph type="sldNum" sz="quarter" idx="12"/>
          </p:nvPr>
        </p:nvSpPr>
        <p:spPr>
          <a:xfrm>
            <a:off x="8535296" y="5256905"/>
            <a:ext cx="386759" cy="365125"/>
          </a:xfrm>
        </p:spPr>
        <p:txBody>
          <a:bodyPr/>
          <a:lstStyle/>
          <a:p>
            <a:r>
              <a:rPr lang="en-US" altLang="ko-KR" dirty="0">
                <a:latin typeface="+mj-ea"/>
                <a:ea typeface="+mj-ea"/>
              </a:rPr>
              <a:t>0</a:t>
            </a:r>
            <a:fld id="{CE55028F-DC82-4664-8C88-6DBFC5155558}" type="slidenum">
              <a:rPr lang="ko-KR" altLang="en-US" smtClean="0">
                <a:latin typeface="+mj-ea"/>
                <a:ea typeface="+mj-ea"/>
              </a:rPr>
              <a:pPr/>
              <a:t>1</a:t>
            </a:fld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444184B8-3EAC-C949-8005-10333C4A5068}"/>
              </a:ext>
            </a:extLst>
          </p:cNvPr>
          <p:cNvSpPr txBox="1"/>
          <p:nvPr/>
        </p:nvSpPr>
        <p:spPr>
          <a:xfrm>
            <a:off x="439181" y="498465"/>
            <a:ext cx="5853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560000"/>
                </a:solidFill>
                <a:latin typeface="+mj-ea"/>
                <a:ea typeface="+mj-ea"/>
              </a:rPr>
              <a:t>외부 컨테이너 설치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948E7ECC-D0EB-3140-A5C5-CD3DAC8EB85A}"/>
              </a:ext>
            </a:extLst>
          </p:cNvPr>
          <p:cNvSpPr/>
          <p:nvPr/>
        </p:nvSpPr>
        <p:spPr>
          <a:xfrm>
            <a:off x="417134" y="918161"/>
            <a:ext cx="5050140" cy="3408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구매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/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임대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구매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신규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endParaRPr lang="ko-KR" altLang="en-US" sz="1000" dirty="0">
              <a:solidFill>
                <a:srgbClr val="201F1E"/>
              </a:solidFill>
              <a:latin typeface="Calibri" panose="020F0502020204030204" pitchFamily="34" charset="0"/>
            </a:endParaRP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필요수량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 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 1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개</a:t>
            </a:r>
            <a:endParaRPr lang="ko-KR" altLang="en-US" sz="1000" dirty="0">
              <a:solidFill>
                <a:srgbClr val="201F1E"/>
              </a:solidFill>
              <a:latin typeface="Calibri" panose="020F0502020204030204" pitchFamily="34" charset="0"/>
            </a:endParaRP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사이즈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 3</a:t>
            </a:r>
            <a:r>
              <a:rPr lang="en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m * 6m (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방화문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개소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/ 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색상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진한 파란색으로 도색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endParaRPr lang="ko-KR" altLang="en-US" sz="1000" dirty="0">
              <a:solidFill>
                <a:srgbClr val="201F1E"/>
              </a:solidFill>
              <a:latin typeface="Calibri" panose="020F0502020204030204" pitchFamily="34" charset="0"/>
            </a:endParaRP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창문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전면부만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전체유리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(5000*2100)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/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가운데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쫄대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시공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/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복층유리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– 22mm /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방탄필름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부착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색상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투명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블라인드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암막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회색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2500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*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1050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개</a:t>
            </a:r>
            <a:endParaRPr lang="ko-KR" altLang="en-US" sz="1000" dirty="0">
              <a:solidFill>
                <a:srgbClr val="000000"/>
              </a:solidFill>
              <a:latin typeface="Malgun Gothic" panose="020B0503020000020004" pitchFamily="34" charset="-127"/>
            </a:endParaRP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전등 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 3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개 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LED 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십자등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60</a:t>
            </a:r>
            <a:r>
              <a:rPr lang="en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W)</a:t>
            </a:r>
            <a:endParaRPr lang="en" altLang="ko-KR" sz="1000" dirty="0">
              <a:solidFill>
                <a:srgbClr val="000000"/>
              </a:solidFill>
              <a:latin typeface="Malgun Gothic" panose="020B0503020000020004" pitchFamily="34" charset="-127"/>
            </a:endParaRP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바닥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/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내부  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 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데코타일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마감 및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벽지마감</a:t>
            </a:r>
            <a:endParaRPr lang="ko-KR" altLang="en-US" sz="1000" dirty="0">
              <a:solidFill>
                <a:srgbClr val="000000"/>
              </a:solidFill>
              <a:latin typeface="Malgun Gothic" panose="020B0503020000020004" pitchFamily="34" charset="-127"/>
            </a:endParaRP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-2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구 콘센트 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 5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개 </a:t>
            </a:r>
            <a:endParaRPr lang="ko-KR" altLang="en-US" sz="1000" dirty="0">
              <a:solidFill>
                <a:srgbClr val="000000"/>
              </a:solidFill>
              <a:latin typeface="Malgun Gothic" panose="020B0503020000020004" pitchFamily="34" charset="-127"/>
            </a:endParaRP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환풍기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 1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개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컨테이너용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200</a:t>
            </a:r>
            <a:r>
              <a:rPr lang="en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mm)</a:t>
            </a:r>
            <a:endParaRPr lang="en" altLang="ko-KR" sz="1000" dirty="0">
              <a:solidFill>
                <a:srgbClr val="000000"/>
              </a:solidFill>
              <a:latin typeface="Malgun Gothic" panose="020B0503020000020004" pitchFamily="34" charset="-127"/>
            </a:endParaRP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소방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확산소화기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개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(1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개는 기존 컨테이너에 추가설치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및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유도등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설치</a:t>
            </a:r>
            <a:endParaRPr lang="ko-KR" altLang="en-US" sz="1000" dirty="0">
              <a:solidFill>
                <a:srgbClr val="000000"/>
              </a:solidFill>
              <a:latin typeface="Malgun Gothic" panose="020B0503020000020004" pitchFamily="34" charset="-127"/>
            </a:endParaRP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냉난방기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en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LG 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벽걸이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냉난방기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11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평형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 1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개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신규설치</a:t>
            </a:r>
            <a:endParaRPr lang="ko-KR" altLang="en-US" sz="1000" dirty="0">
              <a:solidFill>
                <a:srgbClr val="000000"/>
              </a:solidFill>
              <a:latin typeface="Malgun Gothic" panose="020B0503020000020004" pitchFamily="34" charset="-127"/>
            </a:endParaRP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전기간선길이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150m</a:t>
            </a:r>
            <a:endParaRPr lang="ko-KR" altLang="en-US" sz="1000" dirty="0">
              <a:solidFill>
                <a:srgbClr val="000000"/>
              </a:solidFill>
              <a:latin typeface="Malgun Gothic" panose="020B0503020000020004" pitchFamily="34" charset="-127"/>
            </a:endParaRP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하부보강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엠버보강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200mm 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간격으로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보강필요</a:t>
            </a:r>
            <a:endParaRPr lang="en-US" altLang="ko-KR" sz="1000" dirty="0">
              <a:solidFill>
                <a:srgbClr val="000000"/>
              </a:solidFill>
              <a:latin typeface="Malgun Gothic" panose="020B0503020000020004" pitchFamily="34" charset="-127"/>
            </a:endParaRP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컨테이너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오른쪽상단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로고간판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 W800</a:t>
            </a:r>
            <a:r>
              <a:rPr lang="en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mm  (*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재질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고무스카시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) /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H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는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Wide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비율에 맞게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제작필요</a:t>
            </a:r>
            <a:endParaRPr lang="en-US" altLang="ko-KR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컨테이너 안 개별 사용할 수 있도록 분전함 설치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경광등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개 설치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*스위치 별도신설필요 및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설치위치는</a:t>
            </a:r>
            <a:r>
              <a:rPr lang="ko-KR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현장에서 </a:t>
            </a:r>
            <a:r>
              <a:rPr lang="ko-KR" altLang="en-US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안내예정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endParaRPr lang="ko-KR" altLang="en-US" sz="1000" dirty="0">
              <a:solidFill>
                <a:srgbClr val="000000"/>
              </a:solidFill>
              <a:latin typeface="Malgun Gothic" panose="020B0503020000020004" pitchFamily="34" charset="-127"/>
            </a:endParaRP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ko-KR" alt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 </a:t>
            </a:r>
            <a:endParaRPr lang="ko-KR" altLang="en-US" sz="1050" dirty="0">
              <a:solidFill>
                <a:srgbClr val="000000"/>
              </a:solidFill>
              <a:latin typeface="Malgun Gothic" panose="020B0503020000020004" pitchFamily="34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7B4D27BC-5C16-104F-8494-FABF19DB92A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401548" y="4187674"/>
            <a:ext cx="3215405" cy="2310200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A6EA2B16-2466-4842-917E-0FB02C8C6C39}"/>
              </a:ext>
            </a:extLst>
          </p:cNvPr>
          <p:cNvSpPr txBox="1"/>
          <p:nvPr/>
        </p:nvSpPr>
        <p:spPr>
          <a:xfrm>
            <a:off x="401547" y="3957209"/>
            <a:ext cx="2563522" cy="25391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ko-KR" sz="1050" u="sng" dirty="0">
                <a:solidFill>
                  <a:srgbClr val="FF0000"/>
                </a:solidFill>
              </a:rPr>
              <a:t>1.</a:t>
            </a:r>
            <a:r>
              <a:rPr kumimoji="1" lang="ko-KR" altLang="en-US" sz="1050" u="sng" dirty="0">
                <a:solidFill>
                  <a:srgbClr val="FF0000"/>
                </a:solidFill>
              </a:rPr>
              <a:t> 컨테이너 </a:t>
            </a:r>
            <a:r>
              <a:rPr kumimoji="1" lang="ko-KR" altLang="en-US" sz="1050" u="sng" dirty="0" err="1">
                <a:solidFill>
                  <a:srgbClr val="FF0000"/>
                </a:solidFill>
              </a:rPr>
              <a:t>참고사진</a:t>
            </a:r>
            <a:r>
              <a:rPr kumimoji="1" lang="ko-KR" altLang="en-US" sz="1050" u="sng" dirty="0">
                <a:solidFill>
                  <a:srgbClr val="FF0000"/>
                </a:solidFill>
              </a:rPr>
              <a:t> </a:t>
            </a:r>
            <a:r>
              <a:rPr kumimoji="1" lang="en-US" altLang="ko-KR" sz="1050" u="sng" dirty="0">
                <a:solidFill>
                  <a:srgbClr val="FF0000"/>
                </a:solidFill>
              </a:rPr>
              <a:t>(</a:t>
            </a:r>
            <a:r>
              <a:rPr kumimoji="1" lang="ko-KR" altLang="en-US" sz="1050" u="sng" dirty="0" err="1">
                <a:solidFill>
                  <a:srgbClr val="FF0000"/>
                </a:solidFill>
              </a:rPr>
              <a:t>확대가능합니다</a:t>
            </a:r>
            <a:r>
              <a:rPr kumimoji="1" lang="en-US" altLang="ko-KR" sz="1050" u="sng" dirty="0">
                <a:solidFill>
                  <a:srgbClr val="FF0000"/>
                </a:solidFill>
              </a:rPr>
              <a:t>.)</a:t>
            </a:r>
          </a:p>
        </p:txBody>
      </p:sp>
      <p:pic>
        <p:nvPicPr>
          <p:cNvPr id="3" name="그림 2" descr="건물, 실내, 파란색, 트럭이(가) 표시된 사진&#10;&#10;자동 생성된 설명">
            <a:extLst>
              <a:ext uri="{FF2B5EF4-FFF2-40B4-BE49-F238E27FC236}">
                <a16:creationId xmlns:a16="http://schemas.microsoft.com/office/drawing/2014/main" xmlns="" id="{D0C5C639-5DBD-574A-AA8B-EE69713B387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908841" y="4312706"/>
            <a:ext cx="2185170" cy="2185169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DA3805C9-6EAB-164A-881F-FED72E0A8E85}"/>
              </a:ext>
            </a:extLst>
          </p:cNvPr>
          <p:cNvSpPr txBox="1"/>
          <p:nvPr/>
        </p:nvSpPr>
        <p:spPr>
          <a:xfrm>
            <a:off x="4303399" y="4020824"/>
            <a:ext cx="1861407" cy="25391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ko-KR" sz="1050" u="sng" dirty="0">
                <a:solidFill>
                  <a:srgbClr val="FF0000"/>
                </a:solidFill>
              </a:rPr>
              <a:t>2.</a:t>
            </a:r>
            <a:r>
              <a:rPr kumimoji="1" lang="ko-KR" altLang="en-US" sz="1050" u="sng" dirty="0">
                <a:solidFill>
                  <a:srgbClr val="FF0000"/>
                </a:solidFill>
              </a:rPr>
              <a:t> </a:t>
            </a:r>
            <a:r>
              <a:rPr kumimoji="1" lang="ko-KR" altLang="en-US" sz="1050" u="sng" dirty="0" err="1">
                <a:solidFill>
                  <a:srgbClr val="FF0000"/>
                </a:solidFill>
              </a:rPr>
              <a:t>참고사진</a:t>
            </a:r>
            <a:r>
              <a:rPr kumimoji="1" lang="ko-KR" altLang="en-US" sz="1050" u="sng" dirty="0">
                <a:solidFill>
                  <a:srgbClr val="FF0000"/>
                </a:solidFill>
              </a:rPr>
              <a:t> </a:t>
            </a:r>
            <a:r>
              <a:rPr kumimoji="1" lang="en-US" altLang="ko-KR" sz="1050" u="sng" dirty="0">
                <a:solidFill>
                  <a:srgbClr val="FF0000"/>
                </a:solidFill>
              </a:rPr>
              <a:t>(</a:t>
            </a:r>
            <a:r>
              <a:rPr kumimoji="1" lang="ko-KR" altLang="en-US" sz="1050" u="sng" dirty="0" err="1">
                <a:solidFill>
                  <a:srgbClr val="FF0000"/>
                </a:solidFill>
              </a:rPr>
              <a:t>동일제작</a:t>
            </a:r>
            <a:r>
              <a:rPr kumimoji="1" lang="ko-KR" altLang="en-US" sz="1050" u="sng" dirty="0">
                <a:solidFill>
                  <a:srgbClr val="FF0000"/>
                </a:solidFill>
              </a:rPr>
              <a:t> 필요</a:t>
            </a:r>
            <a:r>
              <a:rPr kumimoji="1" lang="en-US" altLang="ko-KR" sz="1050" u="sng" dirty="0">
                <a:solidFill>
                  <a:srgbClr val="FF0000"/>
                </a:solidFill>
              </a:rPr>
              <a:t>)</a:t>
            </a:r>
          </a:p>
        </p:txBody>
      </p:sp>
      <p:pic>
        <p:nvPicPr>
          <p:cNvPr id="7" name="그림 6" descr="도로, 트럭, 실외, 자동차이(가) 표시된 사진&#10;&#10;자동 생성된 설명">
            <a:extLst>
              <a:ext uri="{FF2B5EF4-FFF2-40B4-BE49-F238E27FC236}">
                <a16:creationId xmlns:a16="http://schemas.microsoft.com/office/drawing/2014/main" xmlns="" id="{7A8DF131-A824-2F49-8DC6-F8A8B570379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533485" y="4312705"/>
            <a:ext cx="2132872" cy="2132872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89FE3FA6-2966-7B49-B4B7-159A447979BC}"/>
              </a:ext>
            </a:extLst>
          </p:cNvPr>
          <p:cNvSpPr txBox="1"/>
          <p:nvPr/>
        </p:nvSpPr>
        <p:spPr>
          <a:xfrm>
            <a:off x="7171197" y="4031520"/>
            <a:ext cx="1143262" cy="25391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ko-KR" sz="1050" u="sng" dirty="0">
                <a:solidFill>
                  <a:srgbClr val="FF0000"/>
                </a:solidFill>
              </a:rPr>
              <a:t>3.</a:t>
            </a:r>
            <a:r>
              <a:rPr kumimoji="1" lang="ko-KR" altLang="en-US" sz="1050" u="sng" dirty="0">
                <a:solidFill>
                  <a:srgbClr val="FF0000"/>
                </a:solidFill>
              </a:rPr>
              <a:t> 설치예정위치</a:t>
            </a:r>
            <a:endParaRPr kumimoji="1" lang="en-US" altLang="ko-KR" sz="1050" u="sng" dirty="0">
              <a:solidFill>
                <a:srgbClr val="FF0000"/>
              </a:solidFill>
            </a:endParaRPr>
          </a:p>
        </p:txBody>
      </p:sp>
      <p:sp>
        <p:nvSpPr>
          <p:cNvPr id="2" name="자유형 1">
            <a:extLst>
              <a:ext uri="{FF2B5EF4-FFF2-40B4-BE49-F238E27FC236}">
                <a16:creationId xmlns:a16="http://schemas.microsoft.com/office/drawing/2014/main" xmlns="" id="{C98FC059-1AE1-124F-9CFF-23C67D49E1A6}"/>
              </a:ext>
            </a:extLst>
          </p:cNvPr>
          <p:cNvSpPr/>
          <p:nvPr/>
        </p:nvSpPr>
        <p:spPr>
          <a:xfrm>
            <a:off x="6813274" y="5396949"/>
            <a:ext cx="1326874" cy="626165"/>
          </a:xfrm>
          <a:custGeom>
            <a:avLst/>
            <a:gdLst>
              <a:gd name="connsiteX0" fmla="*/ 0 w 1769165"/>
              <a:gd name="connsiteY0" fmla="*/ 188843 h 626165"/>
              <a:gd name="connsiteX1" fmla="*/ 1570383 w 1769165"/>
              <a:gd name="connsiteY1" fmla="*/ 626165 h 626165"/>
              <a:gd name="connsiteX2" fmla="*/ 1769165 w 1769165"/>
              <a:gd name="connsiteY2" fmla="*/ 377687 h 626165"/>
              <a:gd name="connsiteX3" fmla="*/ 198783 w 1769165"/>
              <a:gd name="connsiteY3" fmla="*/ 0 h 626165"/>
              <a:gd name="connsiteX4" fmla="*/ 0 w 1769165"/>
              <a:gd name="connsiteY4" fmla="*/ 188843 h 626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9165" h="626165">
                <a:moveTo>
                  <a:pt x="0" y="188843"/>
                </a:moveTo>
                <a:lnTo>
                  <a:pt x="1570383" y="626165"/>
                </a:lnTo>
                <a:lnTo>
                  <a:pt x="1769165" y="377687"/>
                </a:lnTo>
                <a:lnTo>
                  <a:pt x="198783" y="0"/>
                </a:lnTo>
                <a:lnTo>
                  <a:pt x="0" y="188843"/>
                </a:lnTo>
                <a:close/>
              </a:path>
            </a:pathLst>
          </a:custGeom>
          <a:solidFill>
            <a:srgbClr val="FF0000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x-none" altLang="en-US" sz="1200" b="1" dirty="0"/>
              <a:t>설치위치</a:t>
            </a:r>
            <a:endParaRPr kumimoji="1" lang="x-none" altLang="en-US" b="1" dirty="0"/>
          </a:p>
        </p:txBody>
      </p:sp>
    </p:spTree>
    <p:extLst>
      <p:ext uri="{BB962C8B-B14F-4D97-AF65-F5344CB8AC3E}">
        <p14:creationId xmlns:p14="http://schemas.microsoft.com/office/powerpoint/2010/main" xmlns="" val="822737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01548" y="555573"/>
            <a:ext cx="31172" cy="201673"/>
          </a:xfrm>
          <a:prstGeom prst="rect">
            <a:avLst/>
          </a:prstGeom>
          <a:solidFill>
            <a:srgbClr val="5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444184B8-3EAC-C949-8005-10333C4A5068}"/>
              </a:ext>
            </a:extLst>
          </p:cNvPr>
          <p:cNvSpPr txBox="1"/>
          <p:nvPr/>
        </p:nvSpPr>
        <p:spPr>
          <a:xfrm>
            <a:off x="439181" y="498465"/>
            <a:ext cx="5853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560000"/>
                </a:solidFill>
                <a:latin typeface="+mj-ea"/>
                <a:ea typeface="+mj-ea"/>
              </a:rPr>
              <a:t>컨테이너 </a:t>
            </a:r>
            <a:r>
              <a:rPr lang="ko-KR" altLang="en-US" sz="1600" dirty="0" err="1">
                <a:solidFill>
                  <a:srgbClr val="560000"/>
                </a:solidFill>
                <a:latin typeface="+mj-ea"/>
                <a:ea typeface="+mj-ea"/>
              </a:rPr>
              <a:t>접이식어닝</a:t>
            </a:r>
            <a:r>
              <a:rPr lang="ko-KR" altLang="en-US" sz="1600" dirty="0">
                <a:solidFill>
                  <a:srgbClr val="560000"/>
                </a:solidFill>
                <a:latin typeface="+mj-ea"/>
                <a:ea typeface="+mj-ea"/>
              </a:rPr>
              <a:t> 설치 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948E7ECC-D0EB-3140-A5C5-CD3DAC8EB85A}"/>
              </a:ext>
            </a:extLst>
          </p:cNvPr>
          <p:cNvSpPr/>
          <p:nvPr/>
        </p:nvSpPr>
        <p:spPr>
          <a:xfrm>
            <a:off x="343874" y="940527"/>
            <a:ext cx="5050140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-US" altLang="ko-KR" sz="105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ko-KR" alt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 사이즈 </a:t>
            </a:r>
            <a:r>
              <a:rPr lang="en-US" altLang="ko-KR" sz="1050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r>
              <a:rPr lang="ko-KR" alt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50" dirty="0">
                <a:solidFill>
                  <a:srgbClr val="000000"/>
                </a:solidFill>
                <a:latin typeface="Arial" panose="020B0604020202020204" pitchFamily="34" charset="0"/>
              </a:rPr>
              <a:t>(1)</a:t>
            </a:r>
            <a:r>
              <a:rPr lang="ko-KR" alt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50" dirty="0">
                <a:solidFill>
                  <a:srgbClr val="000000"/>
                </a:solidFill>
                <a:latin typeface="Arial" panose="020B0604020202020204" pitchFamily="34" charset="0"/>
              </a:rPr>
              <a:t>W3000 * 2ea</a:t>
            </a:r>
            <a:r>
              <a:rPr lang="ko-KR" alt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5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ko-KR" alt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출입구 반대면</a:t>
            </a:r>
            <a:r>
              <a:rPr lang="en-US" altLang="ko-KR" sz="105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-US" altLang="ko-KR" sz="1050" dirty="0">
                <a:solidFill>
                  <a:srgbClr val="000000"/>
                </a:solidFill>
                <a:latin typeface="Arial" panose="020B0604020202020204" pitchFamily="34" charset="0"/>
              </a:rPr>
              <a:t>               </a:t>
            </a:r>
            <a:r>
              <a:rPr lang="ko-KR" alt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50" dirty="0">
                <a:solidFill>
                  <a:srgbClr val="000000"/>
                </a:solidFill>
                <a:latin typeface="Arial" panose="020B0604020202020204" pitchFamily="34" charset="0"/>
              </a:rPr>
              <a:t>(2)</a:t>
            </a:r>
            <a:r>
              <a:rPr lang="ko-KR" alt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50" dirty="0">
                <a:solidFill>
                  <a:srgbClr val="000000"/>
                </a:solidFill>
                <a:latin typeface="Arial" panose="020B0604020202020204" pitchFamily="34" charset="0"/>
              </a:rPr>
              <a:t>W4000 * 2ea</a:t>
            </a:r>
            <a:r>
              <a:rPr lang="ko-KR" alt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ko-KR" sz="105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ko-KR" alt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로고 </a:t>
            </a:r>
            <a:r>
              <a:rPr lang="ko-KR" altLang="en-US" sz="1050" dirty="0" err="1">
                <a:solidFill>
                  <a:srgbClr val="000000"/>
                </a:solidFill>
                <a:latin typeface="Arial" panose="020B0604020202020204" pitchFamily="34" charset="0"/>
              </a:rPr>
              <a:t>부착면</a:t>
            </a:r>
            <a:r>
              <a:rPr lang="en-US" altLang="ko-KR" sz="105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r>
              <a:rPr lang="ko-KR" alt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altLang="ko-KR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en-US" altLang="ko-KR" sz="1050" dirty="0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ko-KR" alt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색상 </a:t>
            </a:r>
            <a:r>
              <a:rPr lang="en-US" altLang="ko-KR" sz="1050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r>
              <a:rPr lang="ko-KR" alt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 컨테이너 색상과 동일 </a:t>
            </a:r>
            <a:r>
              <a:rPr lang="en-US" altLang="ko-KR" sz="105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ko-KR" alt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파란색</a:t>
            </a:r>
            <a:r>
              <a:rPr lang="en-US" altLang="ko-KR" sz="1050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</a:p>
          <a:p>
            <a:pPr fontAlgn="base">
              <a:spcBef>
                <a:spcPts val="240"/>
              </a:spcBef>
              <a:spcAft>
                <a:spcPts val="20"/>
              </a:spcAft>
            </a:pPr>
            <a:r>
              <a:rPr lang="ko-KR" alt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 </a:t>
            </a:r>
            <a:endParaRPr lang="ko-KR" altLang="en-US" sz="1050" dirty="0">
              <a:solidFill>
                <a:srgbClr val="000000"/>
              </a:solidFill>
              <a:latin typeface="Malgun Gothic" panose="020B0503020000020004" pitchFamily="34" charset="-127"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xmlns="" id="{C8C6F178-C981-4F43-A783-0D12542E765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898260" y="2167420"/>
            <a:ext cx="3347480" cy="395862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509E9A4-6295-7A4D-BFFC-8AC0584A5199}"/>
              </a:ext>
            </a:extLst>
          </p:cNvPr>
          <p:cNvSpPr txBox="1"/>
          <p:nvPr/>
        </p:nvSpPr>
        <p:spPr>
          <a:xfrm>
            <a:off x="4271918" y="1890421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x-none" altLang="en-US" sz="1200" b="1" dirty="0">
                <a:highlight>
                  <a:srgbClr val="FFFF00"/>
                </a:highlight>
              </a:rPr>
              <a:t>참고사진</a:t>
            </a:r>
          </a:p>
        </p:txBody>
      </p:sp>
    </p:spTree>
    <p:extLst>
      <p:ext uri="{BB962C8B-B14F-4D97-AF65-F5344CB8AC3E}">
        <p14:creationId xmlns:p14="http://schemas.microsoft.com/office/powerpoint/2010/main" xmlns="" val="1656608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화면 슬라이드 쇼(4:3)</PresentationFormat>
  <Paragraphs>30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슬라이드 1</vt:lpstr>
      <vt:lpstr>슬라이드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3공장</dc:creator>
  <cp:lastModifiedBy>3공장</cp:lastModifiedBy>
  <cp:revision>1</cp:revision>
  <dcterms:created xsi:type="dcterms:W3CDTF">2020-06-05T04:07:01Z</dcterms:created>
  <dcterms:modified xsi:type="dcterms:W3CDTF">2020-06-05T04:07:47Z</dcterms:modified>
</cp:coreProperties>
</file>